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</p:sldMasterIdLst>
  <p:notesMasterIdLst>
    <p:notesMasterId r:id="rId21"/>
  </p:notesMasterIdLst>
  <p:sldIdLst>
    <p:sldId id="258" r:id="rId2"/>
    <p:sldId id="321" r:id="rId3"/>
    <p:sldId id="292" r:id="rId4"/>
    <p:sldId id="352" r:id="rId5"/>
    <p:sldId id="323" r:id="rId6"/>
    <p:sldId id="359" r:id="rId7"/>
    <p:sldId id="361" r:id="rId8"/>
    <p:sldId id="360" r:id="rId9"/>
    <p:sldId id="362" r:id="rId10"/>
    <p:sldId id="363" r:id="rId11"/>
    <p:sldId id="370" r:id="rId12"/>
    <p:sldId id="364" r:id="rId13"/>
    <p:sldId id="372" r:id="rId14"/>
    <p:sldId id="373" r:id="rId15"/>
    <p:sldId id="366" r:id="rId16"/>
    <p:sldId id="376" r:id="rId17"/>
    <p:sldId id="374" r:id="rId18"/>
    <p:sldId id="375" r:id="rId19"/>
    <p:sldId id="291" r:id="rId20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ndace Farina" initials="CF" lastIdx="7" clrIdx="0"/>
  <p:cmAuthor id="1" name="Spangler, Stephanie" initials="S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469"/>
    <a:srgbClr val="E46C0A"/>
    <a:srgbClr val="4D4F53"/>
    <a:srgbClr val="024731"/>
  </p:clrMru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84" autoAdjust="0"/>
    <p:restoredTop sz="93790" autoAdjust="0"/>
  </p:normalViewPr>
  <p:slideViewPr>
    <p:cSldViewPr>
      <p:cViewPr varScale="1">
        <p:scale>
          <a:sx n="81" d="100"/>
          <a:sy n="81" d="100"/>
        </p:scale>
        <p:origin x="-2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2373A0E4-4389-4DF6-A872-50609633DE0A}" type="datetimeFigureOut">
              <a:rPr lang="en-US"/>
              <a:pPr>
                <a:defRPr/>
              </a:pPr>
              <a:t>8/22/2010</a:t>
            </a:fld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21732A4B-1871-4C6A-BFC5-7247CA1099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732A4B-1871-4C6A-BFC5-7247CA1099D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1925EB-EE68-40AB-88A2-8C233CEACCEB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1925EB-EE68-40AB-88A2-8C233CEACCEB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1925EB-EE68-40AB-88A2-8C233CEACCEB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465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732A4B-1871-4C6A-BFC5-7247CA1099D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1925EB-EE68-40AB-88A2-8C233CEACCEB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732A4B-1871-4C6A-BFC5-7247CA1099D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732A4B-1871-4C6A-BFC5-7247CA1099D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1925EB-EE68-40AB-88A2-8C233CEACCEB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1925EB-EE68-40AB-88A2-8C233CEACCEB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732A4B-1871-4C6A-BFC5-7247CA1099D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4" descr="sage.png"/>
          <p:cNvPicPr>
            <a:picLocks noChangeAspect="1"/>
          </p:cNvPicPr>
          <p:nvPr userDrawn="1"/>
        </p:nvPicPr>
        <p:blipFill>
          <a:blip r:embed="rId2" cstate="print"/>
          <a:srcRect t="20000" b="30000"/>
          <a:stretch>
            <a:fillRect/>
          </a:stretch>
        </p:blipFill>
        <p:spPr bwMode="auto">
          <a:xfrm>
            <a:off x="7391400" y="723900"/>
            <a:ext cx="9906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slide2a.png"/>
          <p:cNvPicPr>
            <a:picLocks noChangeAspect="1"/>
          </p:cNvPicPr>
          <p:nvPr userDrawn="1"/>
        </p:nvPicPr>
        <p:blipFill>
          <a:blip r:embed="rId3" cstate="print"/>
          <a:srcRect l="18294" b="13416"/>
          <a:stretch>
            <a:fillRect/>
          </a:stretch>
        </p:blipFill>
        <p:spPr bwMode="auto">
          <a:xfrm>
            <a:off x="0" y="1447800"/>
            <a:ext cx="5105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0" y="1752600"/>
            <a:ext cx="6400800" cy="685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24384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6126669-05A2-440B-8819-C378897CA1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E5C4C60-B5D7-47EC-AA3C-C44369915A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slide2b_top.png"/>
          <p:cNvPicPr>
            <a:picLocks noChangeAspect="1"/>
          </p:cNvPicPr>
          <p:nvPr userDrawn="1"/>
        </p:nvPicPr>
        <p:blipFill>
          <a:blip r:embed="rId5" cstate="print"/>
          <a:srcRect t="1755" r="17368"/>
          <a:stretch>
            <a:fillRect/>
          </a:stretch>
        </p:blipFill>
        <p:spPr bwMode="auto">
          <a:xfrm>
            <a:off x="6172200" y="0"/>
            <a:ext cx="29718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086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28" name="Picture 7" descr="sage_crm_solutions.png"/>
          <p:cNvPicPr>
            <a:picLocks noChangeAspect="1"/>
          </p:cNvPicPr>
          <p:nvPr userDrawn="1"/>
        </p:nvPicPr>
        <p:blipFill>
          <a:blip r:embed="rId6" cstate="print"/>
          <a:srcRect t="35185" b="48148"/>
          <a:stretch>
            <a:fillRect/>
          </a:stretch>
        </p:blipFill>
        <p:spPr bwMode="auto">
          <a:xfrm>
            <a:off x="6324600" y="6299200"/>
            <a:ext cx="2438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65238"/>
            <a:ext cx="8229600" cy="505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246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8469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5667CA0B-8727-4220-A7A7-FCA24F237B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5" r:id="rId2"/>
    <p:sldLayoutId id="2147483836" r:id="rId3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08469"/>
          </a:solidFill>
          <a:latin typeface="Arial" pitchFamily="34" charset="0"/>
          <a:ea typeface="Arial Unicode MS" pitchFamily="34" charset="-128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8469"/>
          </a:solidFill>
          <a:latin typeface="Arial" charset="0"/>
          <a:ea typeface="Arial Unicode MS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8469"/>
          </a:solidFill>
          <a:latin typeface="Arial" charset="0"/>
          <a:ea typeface="Arial Unicode MS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8469"/>
          </a:solidFill>
          <a:latin typeface="Arial" charset="0"/>
          <a:ea typeface="Arial Unicode MS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8469"/>
          </a:solidFill>
          <a:latin typeface="Arial" charset="0"/>
          <a:ea typeface="Arial Unicode MS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rgbClr val="008469"/>
          </a:solidFill>
          <a:latin typeface="Arial" charset="0"/>
          <a:ea typeface="Arial Unicode MS" pitchFamily="34" charset="-128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rgbClr val="008469"/>
          </a:solidFill>
          <a:latin typeface="Arial" charset="0"/>
          <a:ea typeface="Arial Unicode MS" pitchFamily="34" charset="-128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rgbClr val="008469"/>
          </a:solidFill>
          <a:latin typeface="Arial" charset="0"/>
          <a:ea typeface="Arial Unicode MS" pitchFamily="34" charset="-128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rgbClr val="008469"/>
          </a:solidFill>
          <a:latin typeface="Arial" charset="0"/>
          <a:ea typeface="Arial Unicode MS" pitchFamily="34" charset="-128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8469"/>
        </a:buClr>
        <a:buFont typeface="Arial" pitchFamily="34" charset="0"/>
        <a:buChar char="•"/>
        <a:defRPr sz="2400" kern="1200">
          <a:solidFill>
            <a:srgbClr val="4D4F53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8469"/>
        </a:buClr>
        <a:buFont typeface="Arial" pitchFamily="34" charset="0"/>
        <a:buChar char="−"/>
        <a:defRPr sz="2000" kern="1200">
          <a:solidFill>
            <a:srgbClr val="4D4F53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8469"/>
        </a:buClr>
        <a:buFont typeface="Courier New" pitchFamily="49" charset="0"/>
        <a:buChar char="o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8469"/>
        </a:buClr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8469"/>
        </a:buClr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act.com/upgrade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2438400" y="2362200"/>
            <a:ext cx="64008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Sage ACT! 2011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3048000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What’s New?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65238"/>
            <a:ext cx="8534400" cy="5059362"/>
          </a:xfrm>
        </p:spPr>
        <p:txBody>
          <a:bodyPr/>
          <a:lstStyle/>
          <a:p>
            <a:r>
              <a:rPr lang="en-US" dirty="0" smtClean="0"/>
              <a:t>Benefit: </a:t>
            </a:r>
          </a:p>
          <a:p>
            <a:pPr lvl="1"/>
            <a:r>
              <a:rPr lang="en-US" dirty="0" smtClean="0"/>
              <a:t>Unlock a rich source of new leads with Sage Business Info Services for ACT!*, a cloud-based service that pulls highly targeted prospect lists from Hoover’s™ and puts them into Sage ACT!. </a:t>
            </a:r>
          </a:p>
          <a:p>
            <a:pPr lvl="1">
              <a:buNone/>
            </a:pPr>
            <a:endParaRPr lang="en-US" sz="1400" dirty="0" smtClean="0"/>
          </a:p>
          <a:p>
            <a:r>
              <a:rPr lang="en-US" dirty="0" smtClean="0"/>
              <a:t>Features:</a:t>
            </a:r>
          </a:p>
          <a:p>
            <a:pPr lvl="1"/>
            <a:r>
              <a:rPr lang="en-US" dirty="0" smtClean="0"/>
              <a:t>Tap into a database of 65 million companies and 85 million contacts to find new opportunities</a:t>
            </a:r>
          </a:p>
          <a:p>
            <a:pPr lvl="1"/>
            <a:r>
              <a:rPr lang="en-US" dirty="0" smtClean="0"/>
              <a:t>Find new leads based on your targeted demographics</a:t>
            </a:r>
          </a:p>
          <a:p>
            <a:pPr lvl="1"/>
            <a:r>
              <a:rPr lang="en-US" dirty="0" smtClean="0"/>
              <a:t>View business info about known key contacts and companies including profiles, financials, industry info, news, and more</a:t>
            </a:r>
            <a:endParaRPr lang="en-US" sz="1800" dirty="0" smtClean="0"/>
          </a:p>
          <a:p>
            <a:pPr lvl="1"/>
            <a:r>
              <a:rPr lang="en-US" dirty="0" smtClean="0"/>
              <a:t>Receive newsworthy email alerts from a company watch list</a:t>
            </a:r>
            <a:endParaRPr lang="en-US" sz="1800" dirty="0" smtClean="0"/>
          </a:p>
          <a:p>
            <a:pPr lvl="1"/>
            <a:r>
              <a:rPr lang="en-US" dirty="0" smtClean="0"/>
              <a:t>Free version includes basic company, financial, and industry info</a:t>
            </a:r>
            <a:endParaRPr lang="en-US" sz="1800" dirty="0" smtClean="0"/>
          </a:p>
          <a:p>
            <a:pPr lvl="1"/>
            <a:r>
              <a:rPr lang="en-US" dirty="0" smtClean="0"/>
              <a:t>Subscribe to receive more detailed company, contact, competitive, and lead info</a:t>
            </a:r>
            <a:endParaRPr lang="en-US" sz="1800" dirty="0" smtClean="0"/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848600" cy="715962"/>
          </a:xfrm>
        </p:spPr>
        <p:txBody>
          <a:bodyPr/>
          <a:lstStyle/>
          <a:p>
            <a:r>
              <a:rPr lang="en-US" dirty="0" smtClean="0"/>
              <a:t>Sage Business Info Services for ACT!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6490156"/>
            <a:ext cx="4876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008469"/>
              </a:buClr>
              <a:buFont typeface="Arial" pitchFamily="34" charset="0"/>
            </a:pPr>
            <a:r>
              <a:rPr lang="en-US" sz="800" i="1" dirty="0" smtClean="0">
                <a:solidFill>
                  <a:srgbClr val="4D4F53"/>
                </a:solidFill>
                <a:cs typeface="Arial" pitchFamily="34" charset="0"/>
              </a:rPr>
              <a:t>* Requires additional subscription.</a:t>
            </a:r>
          </a:p>
        </p:txBody>
      </p:sp>
      <p:pic>
        <p:nvPicPr>
          <p:cNvPr id="6" name="Picture 12" descr="hoovers_rgb_black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990600"/>
            <a:ext cx="1600200" cy="633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Box 10"/>
          <p:cNvSpPr txBox="1">
            <a:spLocks noChangeArrowheads="1"/>
          </p:cNvSpPr>
          <p:nvPr/>
        </p:nvSpPr>
        <p:spPr bwMode="auto">
          <a:xfrm>
            <a:off x="74613" y="3512403"/>
            <a:ext cx="1296987" cy="830997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 smtClean="0"/>
              <a:t>Build a list in just a few steps using 40+ search criteria*</a:t>
            </a:r>
            <a:endParaRPr lang="en-US" sz="1200" dirty="0"/>
          </a:p>
        </p:txBody>
      </p:sp>
      <p:sp>
        <p:nvSpPr>
          <p:cNvPr id="2355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715962"/>
          </a:xfrm>
        </p:spPr>
        <p:txBody>
          <a:bodyPr/>
          <a:lstStyle/>
          <a:p>
            <a:r>
              <a:rPr lang="en-US" dirty="0" smtClean="0"/>
              <a:t>Sage Business Info Services for ACT!</a:t>
            </a:r>
            <a:endParaRPr lang="en-US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pic>
        <p:nvPicPr>
          <p:cNvPr id="46082" name="Picture 2" descr="H:\ACT!\2011\Screenshots\SBIS - Build a List from Hoover's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990600"/>
            <a:ext cx="6277946" cy="5219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083" name="Picture 3" descr="H:\ACT!\2011\Screenshots\SBIS - Build a List - Company Search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2902419"/>
            <a:ext cx="5181600" cy="3299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4" name="Straight Connector 23"/>
          <p:cNvCxnSpPr>
            <a:stCxn id="4102" idx="3"/>
          </p:cNvCxnSpPr>
          <p:nvPr/>
        </p:nvCxnSpPr>
        <p:spPr>
          <a:xfrm>
            <a:off x="1371600" y="3927902"/>
            <a:ext cx="609600" cy="110698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0"/>
          <p:cNvSpPr txBox="1">
            <a:spLocks noChangeArrowheads="1"/>
          </p:cNvSpPr>
          <p:nvPr/>
        </p:nvSpPr>
        <p:spPr bwMode="auto">
          <a:xfrm>
            <a:off x="76200" y="1447800"/>
            <a:ext cx="1295400" cy="1384995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 smtClean="0"/>
              <a:t>Conduct a keyword search when looking for specific keywords, people, and companies*</a:t>
            </a:r>
            <a:endParaRPr lang="en-US" sz="1200" dirty="0"/>
          </a:p>
        </p:txBody>
      </p:sp>
      <p:cxnSp>
        <p:nvCxnSpPr>
          <p:cNvPr id="16" name="Straight Connector 15"/>
          <p:cNvCxnSpPr>
            <a:stCxn id="15" idx="3"/>
          </p:cNvCxnSpPr>
          <p:nvPr/>
        </p:nvCxnSpPr>
        <p:spPr>
          <a:xfrm flipV="1">
            <a:off x="1371600" y="1981200"/>
            <a:ext cx="762000" cy="159098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7086600" y="4572000"/>
            <a:ext cx="1906587" cy="830997"/>
            <a:chOff x="7086600" y="4572000"/>
            <a:chExt cx="1906587" cy="830997"/>
          </a:xfrm>
        </p:grpSpPr>
        <p:sp>
          <p:nvSpPr>
            <p:cNvPr id="26" name="TextBox 10"/>
            <p:cNvSpPr txBox="1">
              <a:spLocks noChangeArrowheads="1"/>
            </p:cNvSpPr>
            <p:nvPr/>
          </p:nvSpPr>
          <p:spPr bwMode="auto">
            <a:xfrm>
              <a:off x="7772400" y="4572000"/>
              <a:ext cx="1220787" cy="83099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200" dirty="0" smtClean="0"/>
                <a:t>Refine your search based  on targeted demographics*</a:t>
              </a:r>
              <a:endParaRPr lang="en-US" sz="1200" dirty="0"/>
            </a:p>
          </p:txBody>
        </p:sp>
        <p:cxnSp>
          <p:nvCxnSpPr>
            <p:cNvPr id="27" name="Straight Connector 26"/>
            <p:cNvCxnSpPr>
              <a:endCxn id="26" idx="1"/>
            </p:cNvCxnSpPr>
            <p:nvPr/>
          </p:nvCxnSpPr>
          <p:spPr>
            <a:xfrm>
              <a:off x="7086600" y="4876800"/>
              <a:ext cx="685800" cy="110699"/>
            </a:xfrm>
            <a:prstGeom prst="line">
              <a:avLst/>
            </a:prstGeom>
            <a:ln w="254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1371600" y="6337756"/>
            <a:ext cx="4876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008469"/>
              </a:buClr>
              <a:buFont typeface="Arial" pitchFamily="34" charset="0"/>
            </a:pPr>
            <a:r>
              <a:rPr lang="en-US" sz="800" i="1" dirty="0" smtClean="0">
                <a:solidFill>
                  <a:srgbClr val="4D4F53"/>
                </a:solidFill>
                <a:cs typeface="Arial" pitchFamily="34" charset="0"/>
              </a:rPr>
              <a:t>* Available on Reference + Leads plans only.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715962"/>
          </a:xfrm>
        </p:spPr>
        <p:txBody>
          <a:bodyPr/>
          <a:lstStyle/>
          <a:p>
            <a:r>
              <a:rPr lang="en-US" dirty="0" smtClean="0"/>
              <a:t>Sage Business Info Services for ACT!</a:t>
            </a:r>
            <a:endParaRPr lang="en-US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pic>
        <p:nvPicPr>
          <p:cNvPr id="19458" name="Picture 2" descr="H:\ACT!\2011\Screenshots\24622-EDITED\SBIS-SageCompanyProfile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9469" y="1143000"/>
            <a:ext cx="6617731" cy="487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4" name="Straight Connector 23"/>
          <p:cNvCxnSpPr/>
          <p:nvPr/>
        </p:nvCxnSpPr>
        <p:spPr>
          <a:xfrm>
            <a:off x="1373187" y="3048000"/>
            <a:ext cx="2436813" cy="838200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0"/>
          <p:cNvSpPr txBox="1">
            <a:spLocks noChangeArrowheads="1"/>
          </p:cNvSpPr>
          <p:nvPr/>
        </p:nvSpPr>
        <p:spPr bwMode="auto">
          <a:xfrm>
            <a:off x="7543800" y="2362200"/>
            <a:ext cx="1447800" cy="1015663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 smtClean="0"/>
              <a:t>Receive a summary news report via email on the companies you’re following *</a:t>
            </a:r>
            <a:endParaRPr lang="en-US" sz="1200" dirty="0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5715000" y="2819400"/>
            <a:ext cx="1828800" cy="1016175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1371600" y="4343400"/>
            <a:ext cx="1524000" cy="609600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371600" y="6172200"/>
            <a:ext cx="4876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008469"/>
              </a:buClr>
              <a:buFont typeface="Arial" pitchFamily="34" charset="0"/>
            </a:pPr>
            <a:r>
              <a:rPr lang="en-US" sz="800" i="1" dirty="0" smtClean="0">
                <a:solidFill>
                  <a:srgbClr val="4D4F53"/>
                </a:solidFill>
                <a:cs typeface="Arial" pitchFamily="34" charset="0"/>
              </a:rPr>
              <a:t>* Some information may be only available on Reference and Reference + Leads plans only.</a:t>
            </a:r>
          </a:p>
        </p:txBody>
      </p:sp>
      <p:sp>
        <p:nvSpPr>
          <p:cNvPr id="4102" name="TextBox 10"/>
          <p:cNvSpPr txBox="1">
            <a:spLocks noChangeArrowheads="1"/>
          </p:cNvSpPr>
          <p:nvPr/>
        </p:nvSpPr>
        <p:spPr bwMode="auto">
          <a:xfrm>
            <a:off x="304800" y="2438400"/>
            <a:ext cx="1449387" cy="156966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 smtClean="0"/>
              <a:t>Import company info including the company's history and overview, products and operations, competitors, and key financial data*</a:t>
            </a:r>
            <a:endParaRPr lang="en-US" sz="1200" dirty="0"/>
          </a:p>
        </p:txBody>
      </p:sp>
      <p:sp>
        <p:nvSpPr>
          <p:cNvPr id="30" name="TextBox 10"/>
          <p:cNvSpPr txBox="1">
            <a:spLocks noChangeArrowheads="1"/>
          </p:cNvSpPr>
          <p:nvPr/>
        </p:nvSpPr>
        <p:spPr bwMode="auto">
          <a:xfrm>
            <a:off x="304800" y="4267200"/>
            <a:ext cx="1371600" cy="1384995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 smtClean="0"/>
              <a:t>View breaking news from a variety of sources that appear in a timeline format for easy viewing*</a:t>
            </a:r>
            <a:endParaRPr lang="en-US" sz="1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715962"/>
          </a:xfrm>
        </p:spPr>
        <p:txBody>
          <a:bodyPr/>
          <a:lstStyle/>
          <a:p>
            <a:r>
              <a:rPr lang="en-US" dirty="0" smtClean="0"/>
              <a:t>Sage Business Info Services for ACT!</a:t>
            </a:r>
            <a:endParaRPr lang="en-US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71600" y="6248400"/>
            <a:ext cx="4876800" cy="36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008469"/>
              </a:buClr>
            </a:pPr>
            <a:r>
              <a:rPr lang="en-US" sz="800" i="1" dirty="0" smtClean="0">
                <a:solidFill>
                  <a:srgbClr val="4D4F53"/>
                </a:solidFill>
                <a:cs typeface="Arial" pitchFamily="34" charset="0"/>
              </a:rPr>
              <a:t>* Some information may be only available on Reference and Reference + Leads plans only.</a:t>
            </a:r>
          </a:p>
          <a:p>
            <a:pPr eaLnBrk="0" hangingPunct="0">
              <a:spcBef>
                <a:spcPct val="20000"/>
              </a:spcBef>
              <a:buClr>
                <a:srgbClr val="008469"/>
              </a:buClr>
            </a:pPr>
            <a:r>
              <a:rPr lang="en-US" sz="800" i="1" dirty="0" smtClean="0">
                <a:solidFill>
                  <a:srgbClr val="4D4F53"/>
                </a:solidFill>
                <a:cs typeface="Arial" pitchFamily="34" charset="0"/>
              </a:rPr>
              <a:t>** Contact data is variable based on the data collected by Hoover’s.</a:t>
            </a:r>
          </a:p>
        </p:txBody>
      </p:sp>
      <p:pic>
        <p:nvPicPr>
          <p:cNvPr id="51202" name="Picture 2" descr="H:\ACT!\2011\Screenshots\SBIS - Sage Contact profile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3987" y="1143000"/>
            <a:ext cx="6653213" cy="4902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8" name="TextBox 10"/>
          <p:cNvSpPr txBox="1">
            <a:spLocks noChangeArrowheads="1"/>
          </p:cNvSpPr>
          <p:nvPr/>
        </p:nvSpPr>
        <p:spPr bwMode="auto">
          <a:xfrm>
            <a:off x="7543800" y="4191000"/>
            <a:ext cx="1447800" cy="1015663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 smtClean="0"/>
              <a:t>Click on contact names for more detail such as  their biography and job history**</a:t>
            </a:r>
            <a:endParaRPr lang="en-US" sz="1200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7086600" y="4648200"/>
            <a:ext cx="457200" cy="152401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0"/>
          <p:cNvSpPr txBox="1">
            <a:spLocks noChangeArrowheads="1"/>
          </p:cNvSpPr>
          <p:nvPr/>
        </p:nvSpPr>
        <p:spPr bwMode="auto">
          <a:xfrm>
            <a:off x="762000" y="3429000"/>
            <a:ext cx="1447800" cy="1200329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 smtClean="0"/>
              <a:t>Target key decision makers within a company by viewing a listing of  their names and titles*</a:t>
            </a:r>
            <a:endParaRPr lang="en-US" sz="12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2209800" y="3886200"/>
            <a:ext cx="1524000" cy="457200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 flipH="1">
            <a:off x="4076700" y="3162300"/>
            <a:ext cx="685800" cy="609600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3048000" y="2286000"/>
            <a:ext cx="1295400" cy="1015663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 smtClean="0"/>
              <a:t>Import selected contacts and their info into your Sage ACT! database**</a:t>
            </a:r>
            <a:endParaRPr lang="en-US" sz="1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Business Info and Leads Plans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066801" y="1263869"/>
          <a:ext cx="6745013" cy="5182651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838199"/>
                <a:gridCol w="1066800"/>
                <a:gridCol w="1532965"/>
                <a:gridCol w="1101865"/>
                <a:gridCol w="1102592"/>
                <a:gridCol w="1102592"/>
              </a:tblGrid>
              <a:tr h="381000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4D4F53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>
                    <a:lnL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8469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Reference + </a:t>
                      </a:r>
                      <a:r>
                        <a:rPr lang="en-US" sz="1100" b="1" dirty="0" smtClean="0">
                          <a:solidFill>
                            <a:srgbClr val="008469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Leads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8469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$54.95 pupm</a:t>
                      </a:r>
                      <a:endParaRPr lang="en-US" sz="1100" dirty="0">
                        <a:solidFill>
                          <a:srgbClr val="008469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>
                    <a:lnL w="9525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8469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Reference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 smtClean="0">
                        <a:solidFill>
                          <a:srgbClr val="008469"/>
                        </a:solidFill>
                        <a:latin typeface="Arial"/>
                        <a:ea typeface="Arial Unicode MS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8469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$24.95 pupm</a:t>
                      </a:r>
                      <a:endParaRPr lang="en-US" sz="1100" dirty="0">
                        <a:solidFill>
                          <a:srgbClr val="008469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>
                    <a:lnL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8469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Free Business Directory</a:t>
                      </a:r>
                      <a:endParaRPr lang="en-US" sz="1100" dirty="0">
                        <a:solidFill>
                          <a:srgbClr val="008469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>
                    <a:lnL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8166">
                <a:tc grid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846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Business Info</a:t>
                      </a:r>
                      <a:endParaRPr lang="en-US" sz="1100" dirty="0">
                        <a:solidFill>
                          <a:srgbClr val="008469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>
                    <a:lnL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63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solidFill>
                          <a:srgbClr val="4D4F53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>
                    <a:lnL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E46C0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Profile</a:t>
                      </a:r>
                      <a:endParaRPr lang="en-US" sz="1000" dirty="0">
                        <a:solidFill>
                          <a:srgbClr val="E46C0A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>
                    <a:lnL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4D4F5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Line of Business</a:t>
                      </a:r>
                      <a:endParaRPr lang="en-US" sz="1000" dirty="0">
                        <a:solidFill>
                          <a:srgbClr val="4D4F53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en-US" sz="1000" b="1" baseline="0" dirty="0" smtClean="0">
                          <a:solidFill>
                            <a:srgbClr val="4D4F5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en-US" sz="1000" b="1" dirty="0">
                        <a:solidFill>
                          <a:srgbClr val="4D4F53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en-US" sz="1000" b="1" baseline="0" dirty="0" smtClean="0">
                          <a:solidFill>
                            <a:srgbClr val="4D4F5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en-US" sz="1000" b="1" dirty="0">
                        <a:solidFill>
                          <a:srgbClr val="4D4F53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>
                    <a:lnL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en-US" sz="1000" b="1" baseline="0" dirty="0" smtClean="0">
                          <a:solidFill>
                            <a:srgbClr val="4D4F5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en-US" sz="1000" b="1" dirty="0">
                        <a:solidFill>
                          <a:srgbClr val="4D4F53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>
                    <a:lnL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63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solidFill>
                          <a:srgbClr val="4D4F53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>
                    <a:lnL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rgbClr val="E46C0A"/>
                        </a:solidFill>
                      </a:endParaRPr>
                    </a:p>
                  </a:txBody>
                  <a:tcPr marL="63062" marR="63062" marT="0" marB="0">
                    <a:lnL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4D4F5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Full Description</a:t>
                      </a:r>
                      <a:endParaRPr lang="en-US" sz="1000" dirty="0">
                        <a:solidFill>
                          <a:srgbClr val="4D4F53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en-US" sz="1000" b="1" baseline="0" dirty="0" smtClean="0">
                          <a:solidFill>
                            <a:srgbClr val="4D4F5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en-US" sz="1000" b="1" dirty="0">
                        <a:solidFill>
                          <a:srgbClr val="4D4F53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en-US" sz="1000" b="1" baseline="0" dirty="0" smtClean="0">
                          <a:solidFill>
                            <a:srgbClr val="4D4F5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en-US" sz="1000" b="1" dirty="0">
                        <a:solidFill>
                          <a:srgbClr val="4D4F53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>
                    <a:lnL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4D4F53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>
                    <a:lnL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10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solidFill>
                          <a:srgbClr val="4D4F53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>
                    <a:lnL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E46C0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Financials</a:t>
                      </a:r>
                      <a:endParaRPr lang="en-US" sz="1000" dirty="0">
                        <a:solidFill>
                          <a:srgbClr val="E46C0A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>
                    <a:lnL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4D4F5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Basic</a:t>
                      </a:r>
                      <a:endParaRPr lang="en-US" sz="1000">
                        <a:solidFill>
                          <a:srgbClr val="4D4F53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en-US" sz="1000" b="1" baseline="0" dirty="0" smtClean="0">
                          <a:solidFill>
                            <a:srgbClr val="4D4F5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en-US" sz="1000" b="1" dirty="0">
                        <a:solidFill>
                          <a:srgbClr val="4D4F53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en-US" sz="1000" b="1" baseline="0" dirty="0" smtClean="0">
                          <a:solidFill>
                            <a:srgbClr val="4D4F5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en-US" sz="1000" b="1" dirty="0">
                        <a:solidFill>
                          <a:srgbClr val="4D4F53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>
                    <a:lnL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en-US" sz="1000" b="1" baseline="0" dirty="0" smtClean="0">
                          <a:solidFill>
                            <a:srgbClr val="4D4F5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en-US" sz="1000" b="1" dirty="0">
                        <a:solidFill>
                          <a:srgbClr val="4D4F53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>
                    <a:lnL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solidFill>
                          <a:srgbClr val="4D4F53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>
                    <a:lnL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rgbClr val="E46C0A"/>
                        </a:solidFill>
                      </a:endParaRPr>
                    </a:p>
                  </a:txBody>
                  <a:tcPr marL="63062" marR="63062" marT="0" marB="0">
                    <a:lnL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4D4F5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Expanded</a:t>
                      </a:r>
                      <a:endParaRPr lang="en-US" sz="1000" dirty="0">
                        <a:solidFill>
                          <a:srgbClr val="4D4F53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en-US" sz="1000" b="1" baseline="0" dirty="0" smtClean="0">
                          <a:solidFill>
                            <a:srgbClr val="4D4F5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en-US" sz="1000" b="1" dirty="0">
                        <a:solidFill>
                          <a:srgbClr val="4D4F53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en-US" sz="1000" b="1" baseline="0" dirty="0" smtClean="0">
                          <a:solidFill>
                            <a:srgbClr val="4D4F5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en-US" sz="1000" b="1" dirty="0">
                        <a:solidFill>
                          <a:srgbClr val="4D4F53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>
                    <a:lnL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4D4F53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>
                    <a:lnL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63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solidFill>
                          <a:srgbClr val="4D4F53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>
                    <a:lnL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E46C0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Contacts</a:t>
                      </a:r>
                      <a:endParaRPr lang="en-US" sz="1000" dirty="0">
                        <a:solidFill>
                          <a:srgbClr val="E46C0A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>
                    <a:lnL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4D4F5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Import Key People</a:t>
                      </a:r>
                      <a:endParaRPr lang="en-US" sz="1000" dirty="0">
                        <a:solidFill>
                          <a:srgbClr val="4D4F53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en-US" sz="1000" b="1" baseline="0" dirty="0" smtClean="0">
                          <a:solidFill>
                            <a:srgbClr val="4D4F5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en-US" sz="1000" b="1" dirty="0">
                        <a:solidFill>
                          <a:srgbClr val="4D4F53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en-US" sz="1000" b="1" baseline="0" dirty="0" smtClean="0">
                          <a:solidFill>
                            <a:srgbClr val="4D4F5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en-US" sz="1000" b="1" dirty="0">
                        <a:solidFill>
                          <a:srgbClr val="4D4F53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>
                    <a:lnL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4D4F53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>
                    <a:lnL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32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solidFill>
                          <a:srgbClr val="4D4F53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>
                    <a:lnL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E46C0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Industry </a:t>
                      </a:r>
                      <a:endParaRPr lang="en-US" sz="1000" dirty="0">
                        <a:solidFill>
                          <a:srgbClr val="E46C0A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>
                    <a:lnL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4D4F5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Overview</a:t>
                      </a:r>
                      <a:endParaRPr lang="en-US" sz="1000">
                        <a:solidFill>
                          <a:srgbClr val="4D4F53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en-US" sz="1000" b="1" baseline="0" dirty="0" smtClean="0">
                          <a:solidFill>
                            <a:srgbClr val="4D4F5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en-US" sz="1000" b="1" dirty="0">
                        <a:solidFill>
                          <a:srgbClr val="4D4F53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en-US" sz="1000" b="1" baseline="0" dirty="0" smtClean="0">
                          <a:solidFill>
                            <a:srgbClr val="4D4F5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en-US" sz="1000" b="1" dirty="0">
                        <a:solidFill>
                          <a:srgbClr val="4D4F53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>
                    <a:lnL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4D4F53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>
                    <a:lnL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solidFill>
                          <a:srgbClr val="4D4F53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>
                    <a:lnL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rgbClr val="E46C0A"/>
                        </a:solidFill>
                      </a:endParaRPr>
                    </a:p>
                  </a:txBody>
                  <a:tcPr marL="63062" marR="63062" marT="0" marB="0">
                    <a:lnL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4D4F5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Competitors – Top 3</a:t>
                      </a:r>
                      <a:endParaRPr lang="en-US" sz="1000">
                        <a:solidFill>
                          <a:srgbClr val="4D4F53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en-US" sz="1000" b="1" baseline="0" dirty="0" smtClean="0">
                          <a:solidFill>
                            <a:srgbClr val="4D4F5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en-US" sz="1000" b="1" dirty="0">
                        <a:solidFill>
                          <a:srgbClr val="4D4F53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en-US" sz="1000" b="1" baseline="0" dirty="0" smtClean="0">
                          <a:solidFill>
                            <a:srgbClr val="4D4F5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en-US" sz="1000" b="1" dirty="0">
                        <a:solidFill>
                          <a:srgbClr val="4D4F53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>
                    <a:lnL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en-US" sz="1000" b="1" baseline="0" dirty="0" smtClean="0">
                          <a:solidFill>
                            <a:srgbClr val="4D4F5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en-US" sz="1000" b="1" dirty="0">
                        <a:solidFill>
                          <a:srgbClr val="4D4F53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>
                    <a:lnL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32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solidFill>
                          <a:srgbClr val="4D4F53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>
                    <a:lnL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rgbClr val="E46C0A"/>
                        </a:solidFill>
                      </a:endParaRPr>
                    </a:p>
                  </a:txBody>
                  <a:tcPr marL="63062" marR="63062" marT="0" marB="0">
                    <a:lnL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4D4F5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Competitors – Full List</a:t>
                      </a:r>
                      <a:endParaRPr lang="en-US" sz="1000" dirty="0">
                        <a:solidFill>
                          <a:srgbClr val="4D4F53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en-US" sz="1000" b="1" baseline="0" dirty="0" smtClean="0">
                          <a:solidFill>
                            <a:srgbClr val="4D4F5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en-US" sz="1000" b="1" dirty="0">
                        <a:solidFill>
                          <a:srgbClr val="4D4F53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en-US" sz="1000" b="1" baseline="0" dirty="0" smtClean="0">
                          <a:solidFill>
                            <a:srgbClr val="4D4F5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en-US" sz="1000" b="1" dirty="0">
                        <a:solidFill>
                          <a:srgbClr val="4D4F53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>
                    <a:lnL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4D4F53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>
                    <a:lnL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63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solidFill>
                          <a:srgbClr val="4D4F53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>
                    <a:lnL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E46C0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News</a:t>
                      </a:r>
                      <a:endParaRPr lang="en-US" sz="1000" dirty="0">
                        <a:solidFill>
                          <a:srgbClr val="E46C0A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>
                    <a:lnL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4D4F5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News and Timeline</a:t>
                      </a:r>
                      <a:endParaRPr lang="en-US" sz="1000" dirty="0">
                        <a:solidFill>
                          <a:srgbClr val="4D4F53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en-US" sz="1000" b="1" baseline="0" dirty="0" smtClean="0">
                          <a:solidFill>
                            <a:srgbClr val="4D4F5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en-US" sz="1000" b="1" dirty="0">
                        <a:solidFill>
                          <a:srgbClr val="4D4F53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en-US" sz="1000" b="1" baseline="0" dirty="0" smtClean="0">
                          <a:solidFill>
                            <a:srgbClr val="4D4F5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en-US" sz="1000" b="1" dirty="0">
                        <a:solidFill>
                          <a:srgbClr val="4D4F53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>
                    <a:lnL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4D4F53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>
                    <a:lnL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solidFill>
                          <a:srgbClr val="4D4F53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>
                    <a:lnL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E46C0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Alerts</a:t>
                      </a:r>
                      <a:endParaRPr lang="en-US" sz="1000" dirty="0">
                        <a:solidFill>
                          <a:srgbClr val="E46C0A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>
                    <a:lnL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4D4F5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Email Alerts</a:t>
                      </a:r>
                      <a:endParaRPr lang="en-US" sz="1000" dirty="0">
                        <a:solidFill>
                          <a:srgbClr val="4D4F53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en-US" sz="1000" b="1" baseline="0" dirty="0" smtClean="0">
                          <a:solidFill>
                            <a:srgbClr val="4D4F5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en-US" sz="1000" b="1" dirty="0">
                        <a:solidFill>
                          <a:srgbClr val="4D4F53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en-US" sz="1000" b="1" baseline="0" dirty="0" smtClean="0">
                          <a:solidFill>
                            <a:srgbClr val="4D4F5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en-US" sz="1000" b="1" dirty="0">
                        <a:solidFill>
                          <a:srgbClr val="4D4F53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>
                    <a:lnL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4D4F53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>
                    <a:lnL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8166">
                <a:tc grid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846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Leads</a:t>
                      </a:r>
                      <a:endParaRPr lang="en-US" sz="1100" dirty="0">
                        <a:solidFill>
                          <a:srgbClr val="008469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>
                    <a:lnL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90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solidFill>
                          <a:srgbClr val="4D4F53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>
                    <a:lnL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3062" marR="63062" marT="0" marB="0">
                    <a:lnL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4D4F5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400 Leads </a:t>
                      </a:r>
                      <a:r>
                        <a:rPr lang="en-US" sz="1000" dirty="0" smtClean="0">
                          <a:solidFill>
                            <a:srgbClr val="4D4F5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per </a:t>
                      </a:r>
                      <a:r>
                        <a:rPr lang="en-US" sz="1000" dirty="0">
                          <a:solidFill>
                            <a:srgbClr val="4D4F5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Month* </a:t>
                      </a:r>
                      <a:endParaRPr lang="en-US" sz="1000" dirty="0">
                        <a:solidFill>
                          <a:srgbClr val="4D4F53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en-US" sz="1000" b="1" baseline="0" dirty="0" smtClean="0">
                          <a:solidFill>
                            <a:srgbClr val="4D4F5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en-US" sz="1000" b="1" dirty="0">
                        <a:solidFill>
                          <a:srgbClr val="4D4F53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4D4F53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4D4F53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>
                    <a:lnL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solidFill>
                          <a:srgbClr val="4D4F53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>
                    <a:lnL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3062" marR="63062" marT="0" marB="0">
                    <a:lnL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4D4F5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Keyword Search</a:t>
                      </a:r>
                      <a:endParaRPr lang="en-US" sz="1000">
                        <a:solidFill>
                          <a:srgbClr val="4D4F53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en-US" sz="1000" b="1" baseline="0" dirty="0" smtClean="0">
                          <a:solidFill>
                            <a:srgbClr val="4D4F5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en-US" sz="1000" b="1" dirty="0">
                        <a:solidFill>
                          <a:srgbClr val="4D4F53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4D4F53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4D4F53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>
                    <a:lnL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589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solidFill>
                          <a:srgbClr val="4D4F53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>
                    <a:lnL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3062" marR="63062" marT="0" marB="0">
                    <a:lnL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4D4F5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Build a List</a:t>
                      </a:r>
                      <a:endParaRPr lang="en-US" sz="1000" dirty="0">
                        <a:solidFill>
                          <a:srgbClr val="4D4F53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en-US" sz="1000" b="1" baseline="0" dirty="0" smtClean="0">
                          <a:solidFill>
                            <a:srgbClr val="4D4F5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en-US" sz="1000" b="1" dirty="0">
                        <a:solidFill>
                          <a:srgbClr val="4D4F53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4D4F53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4D4F53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>
                    <a:lnL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6331">
                <a:tc grid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rgbClr val="4D4F5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         </a:t>
                      </a:r>
                      <a:r>
                        <a:rPr lang="en-US" sz="900" i="1" dirty="0" smtClean="0">
                          <a:solidFill>
                            <a:srgbClr val="4D4F5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Need </a:t>
                      </a:r>
                      <a:r>
                        <a:rPr lang="en-US" sz="900" i="1" dirty="0">
                          <a:solidFill>
                            <a:srgbClr val="4D4F5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more? </a:t>
                      </a:r>
                      <a:endParaRPr lang="en-US" sz="800" i="1" dirty="0">
                        <a:solidFill>
                          <a:srgbClr val="4D4F53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i="1" dirty="0" smtClean="0">
                          <a:solidFill>
                            <a:srgbClr val="4D4F5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               *</a:t>
                      </a:r>
                      <a:r>
                        <a:rPr lang="en-US" sz="900" i="1" dirty="0">
                          <a:solidFill>
                            <a:srgbClr val="4D4F5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Additional leads </a:t>
                      </a:r>
                      <a:r>
                        <a:rPr lang="en-US" sz="900" i="1" dirty="0" smtClean="0">
                          <a:solidFill>
                            <a:srgbClr val="4D4F5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sold </a:t>
                      </a:r>
                      <a:r>
                        <a:rPr lang="en-US" sz="900" i="1" dirty="0">
                          <a:solidFill>
                            <a:srgbClr val="4D4F5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 blocks of </a:t>
                      </a:r>
                      <a:r>
                        <a:rPr lang="en-US" sz="900" i="1" dirty="0" smtClean="0">
                          <a:solidFill>
                            <a:srgbClr val="4D4F5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400 for $49.95/month. </a:t>
                      </a:r>
                      <a:endParaRPr lang="en-US" sz="800" i="1" dirty="0">
                        <a:solidFill>
                          <a:srgbClr val="4D4F53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>
                    <a:lnL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4495800" y="914400"/>
            <a:ext cx="1096963" cy="5181600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F79646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" name="Text Box 1"/>
          <p:cNvSpPr txBox="1">
            <a:spLocks noChangeArrowheads="1"/>
          </p:cNvSpPr>
          <p:nvPr/>
        </p:nvSpPr>
        <p:spPr bwMode="auto">
          <a:xfrm>
            <a:off x="2906713" y="-317500"/>
            <a:ext cx="989012" cy="2444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990600"/>
            <a:ext cx="9906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rgbClr val="008469"/>
              </a:buClr>
              <a:buFont typeface="Arial" pitchFamily="34" charset="0"/>
            </a:pPr>
            <a:r>
              <a:rPr lang="en-US" sz="900" b="1" i="1" dirty="0" smtClean="0">
                <a:solidFill>
                  <a:srgbClr val="E46C0A"/>
                </a:solidFill>
                <a:cs typeface="Arial" pitchFamily="34" charset="0"/>
              </a:rPr>
              <a:t>Most popular!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ChangeArrowheads="1"/>
          </p:cNvSpPr>
          <p:nvPr/>
        </p:nvSpPr>
        <p:spPr bwMode="auto">
          <a:xfrm>
            <a:off x="455613" y="273050"/>
            <a:ext cx="70866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3600" dirty="0">
                <a:solidFill>
                  <a:srgbClr val="008469"/>
                </a:solidFill>
                <a:ea typeface="Arial Unicode MS" pitchFamily="34" charset="-128"/>
                <a:cs typeface="Arial" pitchFamily="34" charset="0"/>
              </a:rPr>
              <a:t>Why </a:t>
            </a:r>
            <a:r>
              <a:rPr lang="en-US" sz="3600" dirty="0" smtClean="0">
                <a:solidFill>
                  <a:srgbClr val="008469"/>
                </a:solidFill>
                <a:ea typeface="Arial Unicode MS" pitchFamily="34" charset="-128"/>
                <a:cs typeface="Arial" pitchFamily="34" charset="0"/>
              </a:rPr>
              <a:t>Sage ACT</a:t>
            </a:r>
            <a:r>
              <a:rPr lang="en-US" sz="3600" dirty="0">
                <a:solidFill>
                  <a:srgbClr val="008469"/>
                </a:solidFill>
                <a:ea typeface="Arial Unicode MS" pitchFamily="34" charset="-128"/>
                <a:cs typeface="Arial" pitchFamily="34" charset="0"/>
              </a:rPr>
              <a:t>! </a:t>
            </a:r>
            <a:r>
              <a:rPr lang="en-US" sz="3600" dirty="0" smtClean="0">
                <a:solidFill>
                  <a:srgbClr val="008469"/>
                </a:solidFill>
                <a:ea typeface="Arial Unicode MS" pitchFamily="34" charset="-128"/>
                <a:cs typeface="Arial" pitchFamily="34" charset="0"/>
              </a:rPr>
              <a:t>2011?</a:t>
            </a:r>
            <a:endParaRPr lang="en-US" sz="3600" dirty="0">
              <a:solidFill>
                <a:srgbClr val="008469"/>
              </a:solidFill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6" name="Content Placeholder 6" descr="ACT_BX_Premium_LF_We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6200" y="1828800"/>
            <a:ext cx="219456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ACT_BX_Pro_LF_We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5400" y="2743200"/>
            <a:ext cx="2194560" cy="2743200"/>
          </a:xfrm>
          <a:prstGeom prst="rect">
            <a:avLst/>
          </a:prstGeom>
        </p:spPr>
      </p:pic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3429000" y="2057400"/>
            <a:ext cx="5638800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469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Make contact. Build relationships. Get results.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469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rgbClr val="4D4F53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469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rgbClr val="4D4F53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500"/>
              </a:spcAft>
              <a:buClr>
                <a:srgbClr val="008469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Automate key activities with Smart Tasks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500"/>
              </a:spcAft>
              <a:buClr>
                <a:srgbClr val="008469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Eliminate double-entry with Sage ACT! and Outlook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®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4D4F53"/>
                </a:solidFill>
                <a:cs typeface="Arial" pitchFamily="34" charset="0"/>
              </a:rPr>
              <a:t>sync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4D4F53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500"/>
              </a:spcAft>
              <a:buClr>
                <a:srgbClr val="008469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Unlock a rich source of new leads with Sage Business Info Services for ACT!—powered by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Hoover’s</a:t>
            </a:r>
            <a:r>
              <a:rPr kumimoji="0" lang="en-US" sz="2000" b="0" i="0" u="none" strike="noStrike" kern="1200" cap="none" spc="0" normalizeH="0" baseline="30000" noProof="0" dirty="0" err="1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TM</a:t>
            </a:r>
            <a:endParaRPr kumimoji="0" lang="en-US" sz="2000" b="0" i="0" u="none" strike="noStrike" kern="1200" cap="none" spc="0" normalizeH="0" baseline="30000" noProof="0" dirty="0" smtClean="0">
              <a:ln>
                <a:noFill/>
              </a:ln>
              <a:solidFill>
                <a:srgbClr val="4D4F53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469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30000" noProof="0" dirty="0" smtClean="0">
              <a:ln>
                <a:noFill/>
              </a:ln>
              <a:solidFill>
                <a:srgbClr val="4D4F53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469"/>
              </a:buClr>
              <a:buSzTx/>
              <a:buFont typeface="Wingdings" pitchFamily="2" charset="2"/>
              <a:buChar char="ü"/>
              <a:tabLst/>
              <a:defRPr/>
            </a:pPr>
            <a:endParaRPr kumimoji="0" lang="en-US" sz="2000" b="0" i="0" u="none" strike="noStrike" kern="1200" cap="none" spc="0" normalizeH="0" baseline="30000" noProof="0" dirty="0" smtClean="0">
              <a:ln>
                <a:noFill/>
              </a:ln>
              <a:solidFill>
                <a:srgbClr val="4D4F53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</a:t>
            </a:r>
            <a:r>
              <a:rPr lang="en-US" dirty="0" smtClean="0"/>
              <a:t> </a:t>
            </a:r>
            <a:r>
              <a:rPr lang="en-US" dirty="0" smtClean="0"/>
              <a:t>Comparisons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774" y="1066800"/>
            <a:ext cx="6579426" cy="4660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19200" y="5715000"/>
            <a:ext cx="4876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008469"/>
              </a:buClr>
            </a:pPr>
            <a:r>
              <a:rPr lang="en-US" sz="800" i="1" dirty="0" smtClean="0">
                <a:solidFill>
                  <a:srgbClr val="4D4F53"/>
                </a:solidFill>
                <a:cs typeface="Arial" pitchFamily="34" charset="0"/>
              </a:rPr>
              <a:t>1 Requires additional </a:t>
            </a:r>
            <a:r>
              <a:rPr lang="en-US" sz="800" i="1" dirty="0" smtClean="0">
                <a:solidFill>
                  <a:srgbClr val="4D4F53"/>
                </a:solidFill>
                <a:cs typeface="Arial" pitchFamily="34" charset="0"/>
              </a:rPr>
              <a:t>subscription to ACT! Mobile Live.</a:t>
            </a:r>
            <a:endParaRPr lang="en-US" sz="800" i="1" dirty="0" smtClean="0">
              <a:solidFill>
                <a:srgbClr val="4D4F53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Version Comparisons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914400"/>
            <a:ext cx="5338762" cy="5378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28600"/>
            <a:ext cx="5029200" cy="6219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828800" y="6477000"/>
            <a:ext cx="4876800" cy="36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008469"/>
              </a:buClr>
            </a:pPr>
            <a:r>
              <a:rPr lang="en-US" sz="800" i="1" dirty="0" smtClean="0">
                <a:solidFill>
                  <a:srgbClr val="4D4F53"/>
                </a:solidFill>
                <a:cs typeface="Arial" pitchFamily="34" charset="0"/>
              </a:rPr>
              <a:t>1 Requires additional subscription.</a:t>
            </a:r>
          </a:p>
          <a:p>
            <a:pPr eaLnBrk="0" hangingPunct="0">
              <a:spcBef>
                <a:spcPct val="20000"/>
              </a:spcBef>
              <a:buClr>
                <a:srgbClr val="008469"/>
              </a:buClr>
            </a:pPr>
            <a:r>
              <a:rPr lang="en-US" sz="800" i="1" dirty="0" smtClean="0">
                <a:solidFill>
                  <a:srgbClr val="4D4F53"/>
                </a:solidFill>
                <a:cs typeface="Arial" pitchFamily="34" charset="0"/>
              </a:rPr>
              <a:t>2 Requires subscription to Sage E-marketing for ACT!.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 idx="4294967295"/>
          </p:nvPr>
        </p:nvSpPr>
        <p:spPr>
          <a:xfrm>
            <a:off x="838200" y="2514600"/>
            <a:ext cx="7543800" cy="715963"/>
          </a:xfrm>
        </p:spPr>
        <p:txBody>
          <a:bodyPr/>
          <a:lstStyle/>
          <a:p>
            <a:pPr algn="ctr" eaLnBrk="1" hangingPunct="1"/>
            <a:r>
              <a:rPr lang="en-US" dirty="0" smtClean="0">
                <a:hlinkClick r:id="rId3"/>
              </a:rPr>
              <a:t>Click here</a:t>
            </a:r>
            <a:r>
              <a:rPr lang="en-US" dirty="0" smtClean="0"/>
              <a:t> to learn more and </a:t>
            </a:r>
            <a:br>
              <a:rPr lang="en-US" dirty="0" smtClean="0"/>
            </a:br>
            <a:r>
              <a:rPr lang="en-US" dirty="0" smtClean="0"/>
              <a:t>get started with Sage ACT! 2011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>
              <a:solidFill>
                <a:srgbClr val="C00000"/>
              </a:solidFill>
            </a:endParaRPr>
          </a:p>
        </p:txBody>
      </p:sp>
      <p:pic>
        <p:nvPicPr>
          <p:cNvPr id="3" name="Picture 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1041" t="38347" r="84896" b="44076"/>
          <a:stretch>
            <a:fillRect/>
          </a:stretch>
        </p:blipFill>
        <p:spPr bwMode="auto">
          <a:xfrm>
            <a:off x="3352800" y="3276600"/>
            <a:ext cx="2362200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ChangeArrowheads="1"/>
          </p:cNvSpPr>
          <p:nvPr/>
        </p:nvSpPr>
        <p:spPr bwMode="auto">
          <a:xfrm>
            <a:off x="455613" y="273050"/>
            <a:ext cx="70866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3600" dirty="0">
                <a:solidFill>
                  <a:srgbClr val="008469"/>
                </a:solidFill>
                <a:ea typeface="Arial Unicode MS" pitchFamily="34" charset="-128"/>
                <a:cs typeface="Arial" pitchFamily="34" charset="0"/>
              </a:rPr>
              <a:t>Why </a:t>
            </a:r>
            <a:r>
              <a:rPr lang="en-US" sz="3600" dirty="0" smtClean="0">
                <a:solidFill>
                  <a:srgbClr val="008469"/>
                </a:solidFill>
                <a:ea typeface="Arial Unicode MS" pitchFamily="34" charset="-128"/>
                <a:cs typeface="Arial" pitchFamily="34" charset="0"/>
              </a:rPr>
              <a:t>Sage ACT</a:t>
            </a:r>
            <a:r>
              <a:rPr lang="en-US" sz="3600" dirty="0">
                <a:solidFill>
                  <a:srgbClr val="008469"/>
                </a:solidFill>
                <a:ea typeface="Arial Unicode MS" pitchFamily="34" charset="-128"/>
                <a:cs typeface="Arial" pitchFamily="34" charset="0"/>
              </a:rPr>
              <a:t>! </a:t>
            </a:r>
            <a:r>
              <a:rPr lang="en-US" sz="3600" dirty="0" smtClean="0">
                <a:solidFill>
                  <a:srgbClr val="008469"/>
                </a:solidFill>
                <a:ea typeface="Arial Unicode MS" pitchFamily="34" charset="-128"/>
                <a:cs typeface="Arial" pitchFamily="34" charset="0"/>
              </a:rPr>
              <a:t>2011?</a:t>
            </a:r>
            <a:endParaRPr lang="en-US" sz="3600" dirty="0">
              <a:solidFill>
                <a:srgbClr val="008469"/>
              </a:solidFill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4579" name="Content Placeholder 3"/>
          <p:cNvSpPr>
            <a:spLocks noGrp="1"/>
          </p:cNvSpPr>
          <p:nvPr>
            <p:ph idx="1"/>
          </p:nvPr>
        </p:nvSpPr>
        <p:spPr>
          <a:xfrm>
            <a:off x="3429000" y="1951037"/>
            <a:ext cx="5638800" cy="3230563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US" sz="1900" b="1" dirty="0" smtClean="0"/>
              <a:t>Make contact. Build relationships. Get results. </a:t>
            </a:r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endParaRPr lang="en-US" sz="1000" dirty="0" smtClean="0"/>
          </a:p>
          <a:p>
            <a:pPr>
              <a:spcAft>
                <a:spcPts val="500"/>
              </a:spcAft>
              <a:buFont typeface="Wingdings" pitchFamily="2" charset="2"/>
              <a:buChar char="ü"/>
            </a:pPr>
            <a:r>
              <a:rPr lang="en-US" sz="2000" dirty="0" smtClean="0"/>
              <a:t>Automate key activities with Smart Tasks</a:t>
            </a:r>
          </a:p>
          <a:p>
            <a:pPr>
              <a:spcAft>
                <a:spcPts val="500"/>
              </a:spcAft>
              <a:buFont typeface="Wingdings" pitchFamily="2" charset="2"/>
              <a:buChar char="ü"/>
            </a:pPr>
            <a:r>
              <a:rPr lang="en-US" sz="2000" dirty="0" smtClean="0"/>
              <a:t>Eliminate double-entry with Sage ACT! and Outlook</a:t>
            </a:r>
            <a:r>
              <a:rPr lang="en-US" sz="2000" baseline="30000" dirty="0" smtClean="0"/>
              <a:t>®</a:t>
            </a:r>
            <a:r>
              <a:rPr lang="en-US" sz="2000" dirty="0" smtClean="0"/>
              <a:t> sync</a:t>
            </a:r>
          </a:p>
          <a:p>
            <a:pPr>
              <a:spcAft>
                <a:spcPts val="500"/>
              </a:spcAft>
              <a:buFont typeface="Wingdings" pitchFamily="2" charset="2"/>
              <a:buChar char="ü"/>
            </a:pPr>
            <a:r>
              <a:rPr lang="en-US" sz="2000" dirty="0" smtClean="0"/>
              <a:t>Unlock a rich source of new leads with Sage Business Info Services for ACT!—powered by Hoover’s</a:t>
            </a:r>
            <a:r>
              <a:rPr lang="en-US" sz="2000" baseline="30000" dirty="0" smtClean="0"/>
              <a:t>TM</a:t>
            </a:r>
          </a:p>
          <a:p>
            <a:pPr>
              <a:buNone/>
            </a:pPr>
            <a:endParaRPr lang="en-US" sz="2000" baseline="30000" dirty="0" smtClean="0"/>
          </a:p>
          <a:p>
            <a:pPr>
              <a:buFont typeface="Wingdings" pitchFamily="2" charset="2"/>
              <a:buChar char="ü"/>
            </a:pPr>
            <a:endParaRPr lang="en-US" sz="2000" baseline="30000" dirty="0" smtClean="0"/>
          </a:p>
        </p:txBody>
      </p:sp>
      <p:pic>
        <p:nvPicPr>
          <p:cNvPr id="6" name="Content Placeholder 6" descr="ACT_BX_Premium_LF_We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6200" y="1828800"/>
            <a:ext cx="219456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ACT_BX_Pro_LF_We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5400" y="2743200"/>
            <a:ext cx="2194560" cy="27432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Benefit: </a:t>
            </a:r>
          </a:p>
          <a:p>
            <a:pPr lvl="1"/>
            <a:r>
              <a:rPr lang="en-US" dirty="0" smtClean="0"/>
              <a:t>Automate key activities with Smart Tasks to help handle everyday details, such as sending emails for you or putting activities on your calendar.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Features:</a:t>
            </a:r>
          </a:p>
          <a:p>
            <a:pPr lvl="1"/>
            <a:r>
              <a:rPr lang="en-US" dirty="0" smtClean="0"/>
              <a:t>10 pre-loaded Smart Tasks for common activities with accompanying email marketing templates</a:t>
            </a:r>
          </a:p>
          <a:p>
            <a:pPr lvl="1"/>
            <a:r>
              <a:rPr lang="en-US" dirty="0" smtClean="0"/>
              <a:t>Apply right out-of-the-box or simply edit to personalize</a:t>
            </a:r>
          </a:p>
          <a:p>
            <a:pPr lvl="1"/>
            <a:r>
              <a:rPr lang="en-US" dirty="0" smtClean="0"/>
              <a:t>Suitable for general productivity or sales efforts</a:t>
            </a:r>
          </a:p>
          <a:p>
            <a:pPr lvl="1"/>
            <a:r>
              <a:rPr lang="en-US" dirty="0" smtClean="0"/>
              <a:t>Easy-to-use and intuitive visual designer* lets anyone create or manage Smart Tasks—unlike complicated designers in market</a:t>
            </a:r>
          </a:p>
          <a:p>
            <a:pPr lvl="1"/>
            <a:r>
              <a:rPr lang="en-US" dirty="0" smtClean="0"/>
              <a:t>Control the timing, contact lists, and opportunities for each Smart Task</a:t>
            </a:r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086600" cy="715962"/>
          </a:xfrm>
        </p:spPr>
        <p:txBody>
          <a:bodyPr/>
          <a:lstStyle/>
          <a:p>
            <a:r>
              <a:rPr lang="en-US" dirty="0" smtClean="0"/>
              <a:t>Smart Tasks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6400800"/>
            <a:ext cx="4876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008469"/>
              </a:buClr>
              <a:buFont typeface="Arial" pitchFamily="34" charset="0"/>
            </a:pPr>
            <a:r>
              <a:rPr lang="en-US" sz="800" i="1" dirty="0" smtClean="0">
                <a:solidFill>
                  <a:srgbClr val="4D4F53"/>
                </a:solidFill>
                <a:cs typeface="Arial" pitchFamily="34" charset="0"/>
              </a:rPr>
              <a:t>* In the Sage ACT! Premium web client, administrative functions must be performed on the web server.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ACT!\2011\Screenshots\SmartTask - SEMA email template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066799"/>
            <a:ext cx="6629400" cy="4977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02" name="TextBox 10"/>
          <p:cNvSpPr txBox="1">
            <a:spLocks noChangeArrowheads="1"/>
          </p:cNvSpPr>
          <p:nvPr/>
        </p:nvSpPr>
        <p:spPr bwMode="auto">
          <a:xfrm>
            <a:off x="74613" y="1600200"/>
            <a:ext cx="1296987" cy="830997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 smtClean="0"/>
              <a:t>Quick reference list of all Smart Tasks available in the database</a:t>
            </a:r>
            <a:endParaRPr lang="en-US" sz="1200" dirty="0"/>
          </a:p>
        </p:txBody>
      </p:sp>
      <p:sp>
        <p:nvSpPr>
          <p:cNvPr id="4108" name="TextBox 26"/>
          <p:cNvSpPr txBox="1">
            <a:spLocks noChangeArrowheads="1"/>
          </p:cNvSpPr>
          <p:nvPr/>
        </p:nvSpPr>
        <p:spPr bwMode="auto">
          <a:xfrm>
            <a:off x="7696200" y="3429000"/>
            <a:ext cx="1357313" cy="1200329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 smtClean="0"/>
              <a:t>Easy to use drag-and-drop visual designer to create or customize multi-step Smart Tasks</a:t>
            </a:r>
            <a:endParaRPr lang="en-US" sz="1200" dirty="0"/>
          </a:p>
        </p:txBody>
      </p:sp>
      <p:sp>
        <p:nvSpPr>
          <p:cNvPr id="235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Smart Tasks</a:t>
            </a:r>
            <a:endParaRPr lang="en-US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24" name="Straight Connector 23"/>
          <p:cNvCxnSpPr>
            <a:stCxn id="4102" idx="3"/>
          </p:cNvCxnSpPr>
          <p:nvPr/>
        </p:nvCxnSpPr>
        <p:spPr>
          <a:xfrm>
            <a:off x="1371600" y="2015699"/>
            <a:ext cx="531813" cy="295869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4108" idx="1"/>
          </p:cNvCxnSpPr>
          <p:nvPr/>
        </p:nvCxnSpPr>
        <p:spPr>
          <a:xfrm rot="10800000">
            <a:off x="6781800" y="3276601"/>
            <a:ext cx="914400" cy="752565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26"/>
          <p:cNvSpPr txBox="1">
            <a:spLocks noChangeArrowheads="1"/>
          </p:cNvSpPr>
          <p:nvPr/>
        </p:nvSpPr>
        <p:spPr bwMode="auto">
          <a:xfrm>
            <a:off x="3733800" y="3810000"/>
            <a:ext cx="1357313" cy="830997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 smtClean="0"/>
              <a:t>Sequence steps based upon the completion of a previous step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5105400" y="4038600"/>
            <a:ext cx="533400" cy="304800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Content Placeholder 4" descr="01-manage workflows-workflows ta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4379" y="2514600"/>
            <a:ext cx="4682637" cy="3200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ctr" rotWithShape="0">
              <a:srgbClr val="000000">
                <a:alpha val="40000"/>
              </a:srgbClr>
            </a:outerShdw>
          </a:effectLst>
        </p:spPr>
      </p:pic>
      <p:sp>
        <p:nvSpPr>
          <p:cNvPr id="23" name="TextBox 10"/>
          <p:cNvSpPr txBox="1">
            <a:spLocks noChangeArrowheads="1"/>
          </p:cNvSpPr>
          <p:nvPr/>
        </p:nvSpPr>
        <p:spPr bwMode="auto">
          <a:xfrm>
            <a:off x="5638800" y="4648200"/>
            <a:ext cx="1373187" cy="1200329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 smtClean="0"/>
              <a:t>Control of and visibility into the status of scheduled Smart Tasks for the current user </a:t>
            </a:r>
            <a:endParaRPr lang="en-US" sz="1200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4876800" y="4648200"/>
            <a:ext cx="762000" cy="381000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0"/>
          <p:cNvSpPr txBox="1">
            <a:spLocks noChangeArrowheads="1"/>
          </p:cNvSpPr>
          <p:nvPr/>
        </p:nvSpPr>
        <p:spPr bwMode="auto">
          <a:xfrm>
            <a:off x="74613" y="2895600"/>
            <a:ext cx="1296987" cy="156966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 smtClean="0"/>
              <a:t>Smart Tasks are fully integrated with Sage E-marketing for ACT!</a:t>
            </a:r>
            <a:r>
              <a:rPr lang="en-US" sz="1200" baseline="30000" dirty="0" smtClean="0"/>
              <a:t>*</a:t>
            </a:r>
            <a:r>
              <a:rPr lang="en-US" sz="1200" dirty="0" smtClean="0"/>
              <a:t> so you can send professionally designed emails</a:t>
            </a:r>
            <a:endParaRPr lang="en-US" sz="1200" dirty="0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371600" y="3200400"/>
            <a:ext cx="533400" cy="228600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371600" y="6400800"/>
            <a:ext cx="4876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008469"/>
              </a:buClr>
              <a:buFont typeface="Arial" pitchFamily="34" charset="0"/>
            </a:pPr>
            <a:r>
              <a:rPr lang="en-US" sz="800" i="1" dirty="0" smtClean="0">
                <a:solidFill>
                  <a:srgbClr val="4D4F53"/>
                </a:solidFill>
                <a:cs typeface="Arial" pitchFamily="34" charset="0"/>
              </a:rPr>
              <a:t>* Requires additional subscription.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i="1" dirty="0" smtClean="0"/>
              <a:t>“Smart Tasks--it's a WHOPPER of an idea! I can finally clear out activities from my task list that could be added on a needed basis and help me concentrate on what's most important.”</a:t>
            </a:r>
          </a:p>
          <a:p>
            <a:pPr>
              <a:buNone/>
            </a:pPr>
            <a:r>
              <a:rPr lang="en-US" sz="1800" i="1" dirty="0" smtClean="0"/>
              <a:t>	</a:t>
            </a:r>
            <a:r>
              <a:rPr lang="en-US" sz="1600" dirty="0" smtClean="0"/>
              <a:t> - Beta Survey Respondent</a:t>
            </a:r>
          </a:p>
          <a:p>
            <a:pPr fontAlgn="t">
              <a:buNone/>
            </a:pPr>
            <a:endParaRPr lang="en-US" sz="1800" dirty="0" smtClean="0"/>
          </a:p>
          <a:p>
            <a:pPr fontAlgn="t"/>
            <a:r>
              <a:rPr lang="en-US" sz="1800" i="1" dirty="0" smtClean="0"/>
              <a:t>“Eureka! This functionality [Smart Tasks] is a gem!!! - This step alone will save me hours of time in tracking  and performing my updates to a certain group of contacts.”</a:t>
            </a:r>
          </a:p>
          <a:p>
            <a:pPr fontAlgn="t">
              <a:buNone/>
            </a:pPr>
            <a:r>
              <a:rPr lang="en-US" sz="1800" i="1" dirty="0" smtClean="0"/>
              <a:t>	</a:t>
            </a:r>
            <a:r>
              <a:rPr lang="en-US" sz="1800" dirty="0" smtClean="0"/>
              <a:t>  </a:t>
            </a:r>
            <a:r>
              <a:rPr lang="en-US" sz="1600" dirty="0" smtClean="0"/>
              <a:t>- Beta Survey Respondent</a:t>
            </a:r>
          </a:p>
          <a:p>
            <a:pPr fontAlgn="t"/>
            <a:endParaRPr lang="en-US" sz="1800" i="1" dirty="0" smtClean="0"/>
          </a:p>
          <a:p>
            <a:pPr fontAlgn="t"/>
            <a:r>
              <a:rPr lang="en-US" sz="1800" i="1" dirty="0" smtClean="0"/>
              <a:t>“Smart Tasks is the most important function; allows for real automation of tasks that save time.”</a:t>
            </a:r>
          </a:p>
          <a:p>
            <a:pPr fontAlgn="t">
              <a:buNone/>
            </a:pPr>
            <a:r>
              <a:rPr lang="en-US" sz="1800" dirty="0" smtClean="0"/>
              <a:t>	 </a:t>
            </a:r>
            <a:r>
              <a:rPr lang="en-US" sz="1600" dirty="0" smtClean="0"/>
              <a:t>- Beta Survey Respondent</a:t>
            </a:r>
          </a:p>
          <a:p>
            <a:pPr fontAlgn="t">
              <a:buNone/>
            </a:pPr>
            <a:endParaRPr lang="en-US" sz="1800" i="1" dirty="0" smtClean="0"/>
          </a:p>
          <a:p>
            <a:r>
              <a:rPr lang="en-US" sz="1800" i="1" dirty="0" smtClean="0"/>
              <a:t>“They [Smart Tasks] are intuitive and easy to use.”</a:t>
            </a:r>
            <a:r>
              <a:rPr lang="en-US" sz="1800" dirty="0" smtClean="0"/>
              <a:t> </a:t>
            </a:r>
          </a:p>
          <a:p>
            <a:pPr>
              <a:buNone/>
            </a:pPr>
            <a:r>
              <a:rPr lang="en-US" sz="1800" dirty="0" smtClean="0"/>
              <a:t>	</a:t>
            </a:r>
            <a:r>
              <a:rPr lang="en-US" sz="1600" dirty="0" smtClean="0"/>
              <a:t> - Beta Survey Respondent</a:t>
            </a:r>
            <a:endParaRPr lang="en-US" sz="1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Benefit: </a:t>
            </a:r>
          </a:p>
          <a:p>
            <a:pPr lvl="1"/>
            <a:r>
              <a:rPr lang="en-US" dirty="0" smtClean="0"/>
              <a:t>Eliminate double entry with integration that allows you to have the best of both worlds. Integrate your Sage ACT! and Outlook contacts, plus keep your calendars in sync. 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Features:</a:t>
            </a:r>
          </a:p>
          <a:p>
            <a:pPr lvl="1"/>
            <a:r>
              <a:rPr lang="en-US" dirty="0" smtClean="0"/>
              <a:t>Keep existing Sage ACT! contacts in sync with what’s kept in Outlook</a:t>
            </a:r>
            <a:endParaRPr lang="en-US" sz="1800" dirty="0" smtClean="0"/>
          </a:p>
          <a:p>
            <a:pPr lvl="1"/>
            <a:r>
              <a:rPr lang="en-US" dirty="0" smtClean="0"/>
              <a:t>Contacts are updated in both places, no matter where changes are made</a:t>
            </a:r>
          </a:p>
          <a:p>
            <a:pPr lvl="1"/>
            <a:r>
              <a:rPr lang="en-US" dirty="0" smtClean="0"/>
              <a:t>Control which contacts are synced back and forth </a:t>
            </a:r>
            <a:endParaRPr lang="en-US" sz="1800" dirty="0" smtClean="0"/>
          </a:p>
          <a:p>
            <a:pPr lvl="1"/>
            <a:r>
              <a:rPr lang="en-US" dirty="0" smtClean="0"/>
              <a:t>Keep your calendar updated in both places, including rules to automatically handle meeting conflicts</a:t>
            </a:r>
            <a:endParaRPr lang="en-US" sz="1800" dirty="0" smtClean="0"/>
          </a:p>
          <a:p>
            <a:pPr lvl="1"/>
            <a:r>
              <a:rPr lang="en-US" dirty="0" smtClean="0"/>
              <a:t>Choose which activity types in Sage ACT! sync back to Outlook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715962"/>
          </a:xfrm>
        </p:spPr>
        <p:txBody>
          <a:bodyPr/>
          <a:lstStyle/>
          <a:p>
            <a:r>
              <a:rPr lang="en-US" dirty="0" smtClean="0"/>
              <a:t>Outlook Contact and Calendar Sync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96200" cy="715962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Outlook Contact Sync</a:t>
            </a:r>
            <a:endParaRPr lang="en-US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TextBox 10"/>
          <p:cNvSpPr txBox="1">
            <a:spLocks noChangeArrowheads="1"/>
          </p:cNvSpPr>
          <p:nvPr/>
        </p:nvSpPr>
        <p:spPr bwMode="auto">
          <a:xfrm>
            <a:off x="2743200" y="5562600"/>
            <a:ext cx="1296987" cy="646331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en-US" sz="1200" dirty="0" smtClean="0">
                <a:ea typeface="Arial Unicode MS" pitchFamily="34" charset="-128"/>
                <a:cs typeface="Arial Unicode MS" pitchFamily="34" charset="-128"/>
              </a:rPr>
              <a:t>Edit Sage ACT! contacts from Outlook</a:t>
            </a:r>
          </a:p>
        </p:txBody>
      </p:sp>
      <p:sp>
        <p:nvSpPr>
          <p:cNvPr id="4102" name="TextBox 10"/>
          <p:cNvSpPr txBox="1">
            <a:spLocks noChangeArrowheads="1"/>
          </p:cNvSpPr>
          <p:nvPr/>
        </p:nvSpPr>
        <p:spPr bwMode="auto">
          <a:xfrm>
            <a:off x="76200" y="4191000"/>
            <a:ext cx="1296987" cy="830997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en-US" sz="1200" dirty="0" smtClean="0">
                <a:ea typeface="Arial Unicode MS" pitchFamily="34" charset="-128"/>
                <a:cs typeface="Arial Unicode MS" pitchFamily="34" charset="-128"/>
              </a:rPr>
              <a:t>Create new Outlook contacts from Sage ACT!</a:t>
            </a:r>
          </a:p>
        </p:txBody>
      </p:sp>
      <p:sp>
        <p:nvSpPr>
          <p:cNvPr id="4108" name="TextBox 26"/>
          <p:cNvSpPr txBox="1">
            <a:spLocks noChangeArrowheads="1"/>
          </p:cNvSpPr>
          <p:nvPr/>
        </p:nvSpPr>
        <p:spPr bwMode="auto">
          <a:xfrm>
            <a:off x="7620000" y="1676400"/>
            <a:ext cx="1447800" cy="830997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en-US" sz="1200" dirty="0" smtClean="0"/>
              <a:t>Control which Sage ACT! contacts are synced to Outlook</a:t>
            </a:r>
          </a:p>
        </p:txBody>
      </p:sp>
      <p:sp>
        <p:nvSpPr>
          <p:cNvPr id="38" name="TextBox 10"/>
          <p:cNvSpPr txBox="1">
            <a:spLocks noChangeArrowheads="1"/>
          </p:cNvSpPr>
          <p:nvPr/>
        </p:nvSpPr>
        <p:spPr bwMode="auto">
          <a:xfrm>
            <a:off x="76200" y="1752600"/>
            <a:ext cx="1296987" cy="1200329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 smtClean="0">
                <a:ea typeface="Arial Unicode MS" pitchFamily="34" charset="-128"/>
                <a:cs typeface="Arial Unicode MS" pitchFamily="34" charset="-128"/>
              </a:rPr>
              <a:t>Contacts are kept up-to-date, regardless of where they were created or modified</a:t>
            </a:r>
          </a:p>
        </p:txBody>
      </p:sp>
      <p:pic>
        <p:nvPicPr>
          <p:cNvPr id="27650" name="Picture 2" descr="H:\ACT!\2011\Screenshots\CONTACTS LI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8280" y="1066800"/>
            <a:ext cx="5913120" cy="4311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H:\ACT!\2011\Screenshots\OutlookContac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2957512"/>
            <a:ext cx="4495800" cy="3278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4" name="Straight Connector 23"/>
          <p:cNvCxnSpPr>
            <a:stCxn id="4102" idx="3"/>
          </p:cNvCxnSpPr>
          <p:nvPr/>
        </p:nvCxnSpPr>
        <p:spPr>
          <a:xfrm flipV="1">
            <a:off x="1373187" y="4038600"/>
            <a:ext cx="1522413" cy="567899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038600" y="4876800"/>
            <a:ext cx="1143000" cy="965032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4108" idx="1"/>
          </p:cNvCxnSpPr>
          <p:nvPr/>
        </p:nvCxnSpPr>
        <p:spPr>
          <a:xfrm rot="10800000" flipV="1">
            <a:off x="7391400" y="2091898"/>
            <a:ext cx="228600" cy="194101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371600" y="2286000"/>
            <a:ext cx="1447800" cy="304800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:\ACT!\2011\Screenshots\24622-EDITED\CalendarSync-ACT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066998"/>
            <a:ext cx="5715000" cy="4282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02" name="TextBox 10"/>
          <p:cNvSpPr txBox="1">
            <a:spLocks noChangeArrowheads="1"/>
          </p:cNvSpPr>
          <p:nvPr/>
        </p:nvSpPr>
        <p:spPr bwMode="auto">
          <a:xfrm>
            <a:off x="76200" y="1676400"/>
            <a:ext cx="1296987" cy="1200329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 smtClean="0">
                <a:ea typeface="Arial Unicode MS" pitchFamily="34" charset="-128"/>
                <a:cs typeface="Arial Unicode MS" pitchFamily="34" charset="-128"/>
              </a:rPr>
              <a:t>Calendars are kept up-to-date, regardless of where events were created or modified</a:t>
            </a:r>
          </a:p>
        </p:txBody>
      </p:sp>
      <p:sp>
        <p:nvSpPr>
          <p:cNvPr id="4108" name="TextBox 26"/>
          <p:cNvSpPr txBox="1">
            <a:spLocks noChangeArrowheads="1"/>
          </p:cNvSpPr>
          <p:nvPr/>
        </p:nvSpPr>
        <p:spPr bwMode="auto">
          <a:xfrm>
            <a:off x="7772400" y="1912203"/>
            <a:ext cx="1219200" cy="646331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1200" dirty="0" smtClean="0">
                <a:ea typeface="Arial Unicode MS" pitchFamily="34" charset="-128"/>
                <a:cs typeface="Arial Unicode MS" pitchFamily="34" charset="-128"/>
              </a:rPr>
              <a:t>Choose which system alarms will display in</a:t>
            </a:r>
          </a:p>
        </p:txBody>
      </p:sp>
      <p:sp>
        <p:nvSpPr>
          <p:cNvPr id="2355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96200" cy="715962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Outlook Calendar Sync</a:t>
            </a:r>
            <a:endParaRPr lang="en-US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1371600" y="2209800"/>
            <a:ext cx="1524000" cy="381000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4108" idx="1"/>
          </p:cNvCxnSpPr>
          <p:nvPr/>
        </p:nvCxnSpPr>
        <p:spPr>
          <a:xfrm rot="10800000" flipV="1">
            <a:off x="7162800" y="2235368"/>
            <a:ext cx="609600" cy="355431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 descr="H:\ACT!\2011\Screenshots\24622-EDITED\CalendarSync-MSOutlook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048000"/>
            <a:ext cx="4399596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0"/>
          <p:cNvSpPr txBox="1">
            <a:spLocks noChangeArrowheads="1"/>
          </p:cNvSpPr>
          <p:nvPr/>
        </p:nvSpPr>
        <p:spPr bwMode="auto">
          <a:xfrm>
            <a:off x="2971800" y="5569803"/>
            <a:ext cx="1220787" cy="1015663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1200" dirty="0" smtClean="0">
                <a:ea typeface="Arial Unicode MS" pitchFamily="34" charset="-128"/>
                <a:cs typeface="Arial Unicode MS" pitchFamily="34" charset="-128"/>
              </a:rPr>
              <a:t>Select which Sage ACT! activity types sync to Outlook</a:t>
            </a:r>
          </a:p>
        </p:txBody>
      </p:sp>
      <p:cxnSp>
        <p:nvCxnSpPr>
          <p:cNvPr id="31" name="Straight Connector 30"/>
          <p:cNvCxnSpPr>
            <a:endCxn id="19" idx="3"/>
          </p:cNvCxnSpPr>
          <p:nvPr/>
        </p:nvCxnSpPr>
        <p:spPr>
          <a:xfrm rot="10800000" flipV="1">
            <a:off x="4192588" y="5029199"/>
            <a:ext cx="1979615" cy="1048435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10"/>
          <p:cNvSpPr txBox="1">
            <a:spLocks noChangeArrowheads="1"/>
          </p:cNvSpPr>
          <p:nvPr/>
        </p:nvSpPr>
        <p:spPr bwMode="auto">
          <a:xfrm>
            <a:off x="74613" y="4495800"/>
            <a:ext cx="1296987" cy="830997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1200" dirty="0" smtClean="0">
                <a:ea typeface="Arial Unicode MS" pitchFamily="34" charset="-128"/>
                <a:cs typeface="Arial Unicode MS" pitchFamily="34" charset="-128"/>
              </a:rPr>
              <a:t>Auto-sync schedules as frequently as needed</a:t>
            </a:r>
          </a:p>
        </p:txBody>
      </p:sp>
      <p:cxnSp>
        <p:nvCxnSpPr>
          <p:cNvPr id="47" name="Straight Connector 46"/>
          <p:cNvCxnSpPr/>
          <p:nvPr/>
        </p:nvCxnSpPr>
        <p:spPr>
          <a:xfrm rot="10800000" flipV="1">
            <a:off x="1371600" y="4419600"/>
            <a:ext cx="609600" cy="431621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i="1" dirty="0" smtClean="0"/>
              <a:t>“I love the Outlook enhanced syncing capabilities.”</a:t>
            </a:r>
          </a:p>
          <a:p>
            <a:pPr>
              <a:buNone/>
            </a:pPr>
            <a:r>
              <a:rPr lang="en-US" sz="1600" i="1" dirty="0" smtClean="0"/>
              <a:t>	</a:t>
            </a:r>
            <a:r>
              <a:rPr lang="en-US" sz="1600" dirty="0" smtClean="0"/>
              <a:t> - Beta Survey Respondent</a:t>
            </a:r>
          </a:p>
          <a:p>
            <a:endParaRPr lang="en-US" sz="1800" i="1" dirty="0" smtClean="0"/>
          </a:p>
          <a:p>
            <a:r>
              <a:rPr lang="en-US" sz="1800" i="1" dirty="0" smtClean="0"/>
              <a:t>“Very nice to have Outlook contact sync!!”</a:t>
            </a:r>
          </a:p>
          <a:p>
            <a:pPr>
              <a:buNone/>
            </a:pPr>
            <a:r>
              <a:rPr lang="en-US" sz="1800" i="1" dirty="0" smtClean="0"/>
              <a:t>	</a:t>
            </a:r>
            <a:r>
              <a:rPr lang="en-US" sz="1600" dirty="0" smtClean="0"/>
              <a:t>  - Beta Survey Respondent</a:t>
            </a:r>
          </a:p>
          <a:p>
            <a:endParaRPr lang="en-US" sz="1800" dirty="0" smtClean="0"/>
          </a:p>
          <a:p>
            <a:r>
              <a:rPr lang="en-US" sz="1800" i="1" dirty="0" smtClean="0"/>
              <a:t>“Very stable—the Outlook interface works like a charm.”</a:t>
            </a:r>
          </a:p>
          <a:p>
            <a:pPr>
              <a:buNone/>
            </a:pPr>
            <a:r>
              <a:rPr lang="en-US" sz="1800" dirty="0" smtClean="0"/>
              <a:t>	</a:t>
            </a:r>
            <a:r>
              <a:rPr lang="en-US" sz="1600" dirty="0" smtClean="0"/>
              <a:t> - Beta Survey Respondent</a:t>
            </a:r>
          </a:p>
          <a:p>
            <a:pPr>
              <a:buNone/>
            </a:pPr>
            <a:endParaRPr lang="en-US" sz="1800" i="1" dirty="0" smtClean="0"/>
          </a:p>
          <a:p>
            <a:r>
              <a:rPr lang="en-US" sz="1800" i="1" dirty="0" smtClean="0"/>
              <a:t>“Overall was pleased and liked the Outlook integration.”</a:t>
            </a:r>
          </a:p>
          <a:p>
            <a:pPr>
              <a:buNone/>
            </a:pPr>
            <a:r>
              <a:rPr lang="en-US" sz="1800" dirty="0" smtClean="0"/>
              <a:t>	</a:t>
            </a:r>
            <a:r>
              <a:rPr lang="en-US" sz="1600" dirty="0" smtClean="0"/>
              <a:t>  - Beta Survey Respondent</a:t>
            </a:r>
          </a:p>
          <a:p>
            <a:pPr>
              <a:buNone/>
            </a:pPr>
            <a:endParaRPr lang="en-US" sz="1600" dirty="0" smtClean="0"/>
          </a:p>
          <a:p>
            <a:r>
              <a:rPr lang="en-US" sz="1800" i="1" dirty="0" smtClean="0"/>
              <a:t>“I've tried many other brands of contact management and CRM programs and found myself saying ‘If I could only get it to do this, or that.’ Well ACT! does it.”</a:t>
            </a:r>
          </a:p>
          <a:p>
            <a:pPr>
              <a:buNone/>
            </a:pPr>
            <a:r>
              <a:rPr lang="en-US" sz="1600" dirty="0" smtClean="0"/>
              <a:t>	 - Beta Survey Respondent</a:t>
            </a:r>
          </a:p>
          <a:p>
            <a:endParaRPr lang="en-US" sz="1800" i="1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accent3">
              <a:lumMod val="7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>
          <a:noFill/>
          <a:miter lim="800000"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algn="ctr" eaLnBrk="0" hangingPunct="0">
          <a:spcBef>
            <a:spcPct val="20000"/>
          </a:spcBef>
          <a:buClr>
            <a:srgbClr val="008469"/>
          </a:buClr>
          <a:buFont typeface="Arial" pitchFamily="34" charset="0"/>
          <a:defRPr sz="2400" dirty="0" smtClean="0">
            <a:solidFill>
              <a:srgbClr val="4D4F53"/>
            </a:solidFill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6494</TotalTime>
  <Words>1011</Words>
  <Application>Microsoft Office PowerPoint</Application>
  <PresentationFormat>On-screen Show (4:3)</PresentationFormat>
  <Paragraphs>183</Paragraphs>
  <Slides>19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1_Office Theme</vt:lpstr>
      <vt:lpstr>Sage ACT! 2011</vt:lpstr>
      <vt:lpstr>Slide 2</vt:lpstr>
      <vt:lpstr>Smart Tasks</vt:lpstr>
      <vt:lpstr>Smart Tasks</vt:lpstr>
      <vt:lpstr>Customer Feedback</vt:lpstr>
      <vt:lpstr>Outlook Contact and Calendar Sync</vt:lpstr>
      <vt:lpstr>Outlook Contact Sync</vt:lpstr>
      <vt:lpstr>Outlook Calendar Sync</vt:lpstr>
      <vt:lpstr>Customer Feedback</vt:lpstr>
      <vt:lpstr>Sage Business Info Services for ACT!</vt:lpstr>
      <vt:lpstr>Sage Business Info Services for ACT!</vt:lpstr>
      <vt:lpstr>Sage Business Info Services for ACT!</vt:lpstr>
      <vt:lpstr>Sage Business Info Services for ACT!</vt:lpstr>
      <vt:lpstr>Compare Business Info and Leads Plans</vt:lpstr>
      <vt:lpstr>Slide 15</vt:lpstr>
      <vt:lpstr>Product Comparisons</vt:lpstr>
      <vt:lpstr>Version Comparisons</vt:lpstr>
      <vt:lpstr>Slide 18</vt:lpstr>
      <vt:lpstr>Click here to learn more and  get started with Sage ACT! 2011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shannon.ruelas</dc:creator>
  <cp:lastModifiedBy>Candace Farina</cp:lastModifiedBy>
  <cp:revision>386</cp:revision>
  <dcterms:created xsi:type="dcterms:W3CDTF">2008-11-21T23:21:29Z</dcterms:created>
  <dcterms:modified xsi:type="dcterms:W3CDTF">2010-08-22T19:15:11Z</dcterms:modified>
</cp:coreProperties>
</file>